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76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076E91-A76B-464D-A2CD-19304FCAF9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E0E356-4F5C-4849-BABE-2387E317AE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orningsun.com/article/20130120/NEWS01/130129995/st-louis-residential-cleanup-continues-plant-site-work-to-begin-in-the-summer" TargetMode="External"/><Relationship Id="rId2" Type="http://schemas.openxmlformats.org/officeDocument/2006/relationships/hyperlink" Target="http://www.epa.gov/region5/superfund/npl/michigan/MID00072243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.com/article/20120924/NEWS01/3092400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Pine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i="1" dirty="0">
                <a:latin typeface="Calibri"/>
                <a:ea typeface="Calibri"/>
                <a:cs typeface="Times New Roman"/>
              </a:rPr>
              <a:t>Environmental Protection Agency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, February, 2012, </a:t>
            </a:r>
            <a:r>
              <a:rPr lang="en-US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www.epa.gov/region5/superfund/npl/michigan/MID000722439.html</a:t>
            </a:r>
            <a:endParaRPr lang="en-US" sz="16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dirty="0">
                <a:latin typeface="Calibri"/>
                <a:ea typeface="Calibri"/>
                <a:cs typeface="Times New Roman"/>
              </a:rPr>
              <a:t>Linda </a:t>
            </a:r>
            <a:r>
              <a:rPr lang="en-US" sz="1600" dirty="0" err="1">
                <a:latin typeface="Calibri"/>
                <a:ea typeface="Calibri"/>
                <a:cs typeface="Times New Roman"/>
              </a:rPr>
              <a:t>Gittleman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1600" i="1" dirty="0">
                <a:latin typeface="Calibri"/>
                <a:ea typeface="Calibri"/>
                <a:cs typeface="Times New Roman"/>
              </a:rPr>
              <a:t>Morning Sun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,  January 20, 2013, </a:t>
            </a:r>
            <a:r>
              <a:rPr lang="en-US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www.themorningsun.com/article/20130120/NEWS01/130129995/st-louis-residential-cleanup-continues-plant-site-work-to-begin-in-the-summer#full_story</a:t>
            </a:r>
            <a:endParaRPr lang="en-US" sz="16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600" dirty="0">
                <a:latin typeface="Calibri"/>
                <a:ea typeface="Calibri"/>
                <a:cs typeface="Times New Roman"/>
              </a:rPr>
              <a:t>Robin </a:t>
            </a:r>
            <a:r>
              <a:rPr lang="en-US" sz="1600" dirty="0" err="1">
                <a:latin typeface="Calibri"/>
                <a:ea typeface="Calibri"/>
                <a:cs typeface="Times New Roman"/>
              </a:rPr>
              <a:t>Erb</a:t>
            </a:r>
            <a:r>
              <a:rPr lang="en-US" sz="1600">
                <a:latin typeface="Calibri"/>
                <a:ea typeface="Calibri"/>
                <a:cs typeface="Times New Roman"/>
              </a:rPr>
              <a:t>, </a:t>
            </a:r>
            <a:r>
              <a:rPr lang="en-US" sz="1600" i="1">
                <a:latin typeface="Calibri"/>
                <a:ea typeface="Calibri"/>
                <a:cs typeface="Times New Roman"/>
              </a:rPr>
              <a:t>Detroit Free Press</a:t>
            </a:r>
            <a:r>
              <a:rPr lang="en-US" sz="1600">
                <a:latin typeface="Calibri"/>
                <a:ea typeface="Calibri"/>
                <a:cs typeface="Times New Roman"/>
              </a:rPr>
              <a:t>, September 24, 2012, </a:t>
            </a:r>
            <a:r>
              <a:rPr lang="en-US" sz="1600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http://www.freep.com/article/20120924/NEWS01/309240082</a:t>
            </a:r>
            <a:r>
              <a:rPr lang="en-US" sz="1600">
                <a:latin typeface="Calibri"/>
                <a:ea typeface="Calibri"/>
                <a:cs typeface="Times New Roman"/>
              </a:rPr>
              <a:t> </a:t>
            </a:r>
            <a:endParaRPr lang="en-US" sz="16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Pine River is very Contaminated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over 40 years of </a:t>
            </a:r>
            <a:r>
              <a:rPr lang="en-US" dirty="0" smtClean="0"/>
              <a:t>producing </a:t>
            </a:r>
            <a:r>
              <a:rPr lang="en-US" dirty="0"/>
              <a:t>chemicals and dumping waste the site of the plant and the river were incredibly toxic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High levels of DDT, 32,000 parts per million, were measured in the Pine River in 1996.</a:t>
            </a:r>
          </a:p>
          <a:p>
            <a:r>
              <a:rPr lang="en-US" dirty="0" smtClean="0"/>
              <a:t>The Cleanup Standard is 5 parts per million.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73" y="4038600"/>
            <a:ext cx="51577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Velsicol Was Not Held Accountable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consent judgment in 1982 Velsicol was only </a:t>
            </a:r>
            <a:r>
              <a:rPr lang="en-US" dirty="0"/>
              <a:t>expected to build a </a:t>
            </a:r>
            <a:r>
              <a:rPr lang="en-US" dirty="0" smtClean="0"/>
              <a:t>slurry wall </a:t>
            </a:r>
            <a:r>
              <a:rPr lang="en-US" dirty="0"/>
              <a:t>around the </a:t>
            </a:r>
            <a:r>
              <a:rPr lang="en-US" dirty="0" smtClean="0"/>
              <a:t>plant site, </a:t>
            </a:r>
            <a:r>
              <a:rPr lang="en-US" dirty="0"/>
              <a:t>cover the site with clay and maintain the water levels within the containment </a:t>
            </a:r>
            <a:r>
              <a:rPr lang="en-US" dirty="0" smtClean="0"/>
              <a:t>system. </a:t>
            </a:r>
          </a:p>
          <a:p>
            <a:r>
              <a:rPr lang="en-US" dirty="0" smtClean="0"/>
              <a:t>The company was essentially given a free pass on cleaning the river and all other aspects of the cleanup of the town of St. Louis.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2381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Fish Consumption Advisory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/>
          </a:bodyPr>
          <a:lstStyle/>
          <a:p>
            <a:r>
              <a:rPr lang="en-US" dirty="0"/>
              <a:t>The river sediment pollution was addressed </a:t>
            </a:r>
            <a:r>
              <a:rPr lang="en-US" dirty="0" smtClean="0"/>
              <a:t>in 1982 by </a:t>
            </a:r>
            <a:r>
              <a:rPr lang="en-US" dirty="0"/>
              <a:t>the State of Michigan, which issued a no-consumption advisory for all species of fish in the Pine River.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fish advisory remains in effect today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29873"/>
            <a:ext cx="37640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Cleanup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1524000"/>
            <a:ext cx="5715000" cy="4876800"/>
          </a:xfrm>
        </p:spPr>
        <p:txBody>
          <a:bodyPr/>
          <a:lstStyle/>
          <a:p>
            <a:r>
              <a:rPr lang="en-US" dirty="0" smtClean="0"/>
              <a:t>The newest cleanup operation costs $373 million.</a:t>
            </a:r>
          </a:p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doesn’t even take into account the $100 million dollars that was paid for </a:t>
            </a:r>
            <a:r>
              <a:rPr lang="en-US" dirty="0" smtClean="0"/>
              <a:t>the cleanup from </a:t>
            </a:r>
            <a:r>
              <a:rPr lang="en-US" dirty="0"/>
              <a:t>1999-2006 when they were trying to clean up the river </a:t>
            </a:r>
            <a:r>
              <a:rPr lang="en-US" dirty="0" smtClean="0"/>
              <a:t>sediment.</a:t>
            </a:r>
          </a:p>
          <a:p>
            <a:r>
              <a:rPr lang="en-US" dirty="0" smtClean="0"/>
              <a:t>Those </a:t>
            </a:r>
            <a:r>
              <a:rPr lang="en-US" dirty="0"/>
              <a:t>are two </a:t>
            </a:r>
            <a:r>
              <a:rPr lang="en-US" dirty="0" smtClean="0"/>
              <a:t>very </a:t>
            </a:r>
            <a:r>
              <a:rPr lang="en-US" dirty="0"/>
              <a:t>expensive projects that Velsicol had to contribute little to no money </a:t>
            </a:r>
            <a:r>
              <a:rPr lang="en-US" dirty="0" smtClean="0"/>
              <a:t>to.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3154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Cleanup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Cofferdams were installed.</a:t>
            </a:r>
          </a:p>
          <a:p>
            <a:r>
              <a:rPr lang="en-US" dirty="0" smtClean="0"/>
              <a:t>After </a:t>
            </a:r>
            <a:r>
              <a:rPr lang="en-US" dirty="0"/>
              <a:t>the cofferdams were up a dewatering of the areas </a:t>
            </a:r>
            <a:r>
              <a:rPr lang="en-US" dirty="0" smtClean="0"/>
              <a:t>began. </a:t>
            </a:r>
          </a:p>
          <a:p>
            <a:r>
              <a:rPr lang="en-US" dirty="0" smtClean="0"/>
              <a:t>After </a:t>
            </a:r>
            <a:r>
              <a:rPr lang="en-US" dirty="0"/>
              <a:t>the dewatering they excavated the contaminated sediment and a stabilization of the sediments with a drying agent was done.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was also a treatment of the water removed from the excavation areas.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of the old contaminated sediment was shipped off to an offsite dumpsite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6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Non-Aqueous Phase Liquid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538860" cy="2459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issue </a:t>
            </a:r>
            <a:r>
              <a:rPr lang="en-US" dirty="0" smtClean="0"/>
              <a:t>of Dense </a:t>
            </a:r>
            <a:r>
              <a:rPr lang="en-US" dirty="0"/>
              <a:t>Non-Aqueous Phase </a:t>
            </a:r>
            <a:r>
              <a:rPr lang="en-US" dirty="0" smtClean="0"/>
              <a:t>Liquid was discovered during sediment cleanup, </a:t>
            </a:r>
            <a:r>
              <a:rPr lang="en-US" dirty="0"/>
              <a:t>which was in part created by all of the chemical production that occurred for forty </a:t>
            </a:r>
            <a:r>
              <a:rPr lang="en-US" dirty="0" smtClean="0"/>
              <a:t>years. </a:t>
            </a:r>
          </a:p>
          <a:p>
            <a:r>
              <a:rPr lang="en-US" dirty="0" smtClean="0"/>
              <a:t>It is </a:t>
            </a:r>
            <a:r>
              <a:rPr lang="en-US" dirty="0"/>
              <a:t>a toxic sludge of sorts. </a:t>
            </a:r>
          </a:p>
          <a:p>
            <a:r>
              <a:rPr lang="en-US" dirty="0"/>
              <a:t>It can migrate through soil and waterways and </a:t>
            </a:r>
            <a:r>
              <a:rPr lang="en-US" dirty="0" smtClean="0"/>
              <a:t>became </a:t>
            </a:r>
            <a:r>
              <a:rPr lang="en-US" dirty="0"/>
              <a:t>an issue because it </a:t>
            </a:r>
            <a:r>
              <a:rPr lang="en-US" dirty="0" smtClean="0"/>
              <a:t>was carrying </a:t>
            </a:r>
            <a:r>
              <a:rPr lang="en-US" dirty="0"/>
              <a:t>all of the toxins from the plant </a:t>
            </a:r>
            <a:r>
              <a:rPr lang="en-US" dirty="0" smtClean="0"/>
              <a:t>site because the slurry wall was failing. </a:t>
            </a:r>
            <a:endParaRPr lang="en-US" dirty="0"/>
          </a:p>
          <a:p>
            <a:r>
              <a:rPr lang="en-US" dirty="0"/>
              <a:t>It also can carry chunks of PBB to the river bottoms where the fish can ingest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7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Technique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to the DNAPL from the plant site a new technique was needed to contain the toxins. </a:t>
            </a:r>
          </a:p>
          <a:p>
            <a:r>
              <a:rPr lang="en-US" dirty="0" smtClean="0"/>
              <a:t>They had to build an interceptor </a:t>
            </a:r>
            <a:r>
              <a:rPr lang="en-US" dirty="0"/>
              <a:t>trench along the riverbank to collect DNAPL migrating from the plant </a:t>
            </a:r>
            <a:r>
              <a:rPr lang="en-US" dirty="0" smtClean="0"/>
              <a:t>site.</a:t>
            </a:r>
          </a:p>
          <a:p>
            <a:r>
              <a:rPr lang="en-US" dirty="0" smtClean="0"/>
              <a:t>They also had to pump DNAPL from the river bottom.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058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Town Tries to Heal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05000"/>
            <a:ext cx="411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St. Louis is a town that is still trying to recover from the devastation caused by the </a:t>
            </a:r>
            <a:r>
              <a:rPr lang="en-US" dirty="0" err="1" smtClean="0"/>
              <a:t>Velsicol</a:t>
            </a:r>
            <a:r>
              <a:rPr lang="en-US" dirty="0" smtClean="0"/>
              <a:t> company. As the cleanup continues St. Louis slowly sheds their image as a toxic town.</a:t>
            </a:r>
          </a:p>
          <a:p>
            <a:r>
              <a:rPr lang="en-US" dirty="0" smtClean="0"/>
              <a:t>But although they have been through so much their spirit remains. </a:t>
            </a:r>
            <a:r>
              <a:rPr lang="en-US" dirty="0"/>
              <a:t>A sign of this can be seen by the Joe </a:t>
            </a:r>
            <a:r>
              <a:rPr lang="en-US" dirty="0" err="1"/>
              <a:t>Scholtz</a:t>
            </a:r>
            <a:r>
              <a:rPr lang="en-US" dirty="0"/>
              <a:t> Annual Free Fishing Derby which is going on its 15</a:t>
            </a:r>
            <a:r>
              <a:rPr lang="en-US" baseline="30000" dirty="0"/>
              <a:t>th</a:t>
            </a:r>
            <a:r>
              <a:rPr lang="en-US" dirty="0"/>
              <a:t> year in 2013. </a:t>
            </a:r>
            <a:r>
              <a:rPr lang="en-US" dirty="0" smtClean="0"/>
              <a:t>Even though they can’t eat the fish they still get rewarded for biggest catch!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2590800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50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</TotalTime>
  <Words>568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The Pine River</vt:lpstr>
      <vt:lpstr>The Pine River is very Contaminated</vt:lpstr>
      <vt:lpstr>Velsicol Was Not Held Accountable</vt:lpstr>
      <vt:lpstr>No Fish Consumption Advisory</vt:lpstr>
      <vt:lpstr>River Cleanup Cost</vt:lpstr>
      <vt:lpstr>River Cleanup Techniques</vt:lpstr>
      <vt:lpstr>Dense Non-Aqueous Phase Liquid</vt:lpstr>
      <vt:lpstr>New Technique Needed</vt:lpstr>
      <vt:lpstr>A Town Tries to Heal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River</dc:title>
  <dc:creator>Administrator</dc:creator>
  <cp:lastModifiedBy>Fremion, Brittany</cp:lastModifiedBy>
  <cp:revision>10</cp:revision>
  <dcterms:created xsi:type="dcterms:W3CDTF">2013-04-23T19:48:50Z</dcterms:created>
  <dcterms:modified xsi:type="dcterms:W3CDTF">2013-04-30T17:46:39Z</dcterms:modified>
</cp:coreProperties>
</file>