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0" r:id="rId11"/>
    <p:sldId id="259" r:id="rId12"/>
    <p:sldId id="264" r:id="rId13"/>
    <p:sldId id="258" r:id="rId14"/>
    <p:sldId id="263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99" d="100"/>
          <a:sy n="99" d="100"/>
        </p:scale>
        <p:origin x="894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EC68E-B60C-914A-9D3B-979D0B44CCB2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AE0D3-CF8A-BD4A-99E0-3D519C87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1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78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1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0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33308-B7B3-4B38-8218-D84BCEE95B2B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E1AB-A345-433C-B633-222BC36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inerivercag.org/node/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Chemicals in the Pine: The Contaminated story of St. Louis, Michigan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Jeri Glomstead, Angela Blevins, and </a:t>
            </a:r>
          </a:p>
          <a:p>
            <a:pPr>
              <a:buNone/>
            </a:pPr>
            <a:r>
              <a:rPr lang="en"/>
              <a:t>Jeff Malinowski</a:t>
            </a:r>
          </a:p>
        </p:txBody>
      </p:sp>
    </p:spTree>
    <p:extLst>
      <p:ext uri="{BB962C8B-B14F-4D97-AF65-F5344CB8AC3E}">
        <p14:creationId xmlns:p14="http://schemas.microsoft.com/office/powerpoint/2010/main" val="4243105844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Vesicol</a:t>
            </a:r>
            <a:r>
              <a:rPr lang="en-US" dirty="0"/>
              <a:t> </a:t>
            </a:r>
            <a:r>
              <a:rPr lang="en-US" dirty="0" smtClean="0"/>
              <a:t>Chemical Corp Superfund Site</a:t>
            </a:r>
            <a:br>
              <a:rPr lang="en-US" dirty="0" smtClean="0"/>
            </a:br>
            <a:r>
              <a:rPr lang="en-US" sz="2700" dirty="0" smtClean="0"/>
              <a:t>-53 Acers- </a:t>
            </a:r>
            <a:r>
              <a:rPr lang="en-US" dirty="0"/>
              <a:t/>
            </a:r>
            <a:br>
              <a:rPr lang="en-US" dirty="0"/>
            </a:b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239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School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r>
              <a:rPr lang="en-US" sz="2000" dirty="0"/>
              <a:t>113 E Saginaw St, St Louis, MI </a:t>
            </a:r>
            <a:r>
              <a:rPr lang="en-US" sz="2000" dirty="0" smtClean="0"/>
              <a:t>48880</a:t>
            </a:r>
          </a:p>
          <a:p>
            <a:pPr lvl="1"/>
            <a:r>
              <a:rPr lang="en-US" sz="2000" dirty="0" smtClean="0"/>
              <a:t>High School</a:t>
            </a:r>
          </a:p>
          <a:p>
            <a:pPr lvl="1"/>
            <a:endParaRPr lang="en-US" sz="2000" dirty="0" smtClean="0"/>
          </a:p>
          <a:p>
            <a:r>
              <a:rPr lang="en-US" sz="2000" dirty="0"/>
              <a:t>301 W State St, St Louis, MI 48880 </a:t>
            </a:r>
            <a:endParaRPr lang="en-US" sz="2000" dirty="0" smtClean="0"/>
          </a:p>
          <a:p>
            <a:pPr lvl="1"/>
            <a:r>
              <a:rPr lang="en-US" sz="2000" dirty="0" err="1" smtClean="0"/>
              <a:t>Nikkari</a:t>
            </a:r>
            <a:r>
              <a:rPr lang="en-US" sz="2000" dirty="0" smtClean="0"/>
              <a:t> Elementary School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312 Union St, St Louis, MI 48880</a:t>
            </a:r>
          </a:p>
          <a:p>
            <a:pPr lvl="1"/>
            <a:r>
              <a:rPr lang="en-US" sz="2000" dirty="0" smtClean="0"/>
              <a:t>TSN Middle School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3" y="2046514"/>
            <a:ext cx="5106620" cy="36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Recreation Area Diagram, illustrating the site’s connection with area schools and recreation facilities 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23351" cy="426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66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>Composite Land Use  Map: The Chemical Corporation Superfund Site and the City of St. </a:t>
            </a:r>
            <a:r>
              <a:rPr lang="en-US" sz="2000" dirty="0"/>
              <a:t>L</a:t>
            </a:r>
            <a:r>
              <a:rPr lang="en-US" sz="2000" dirty="0" smtClean="0"/>
              <a:t>ouis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239000" cy="479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16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2333"/>
            <a:ext cx="5715000" cy="45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Birds Eye Photograph of Superfund Site (1970)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3276599" cy="223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2787347"/>
            <a:ext cx="36099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" y="54102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 Eye Photograph of the </a:t>
            </a:r>
            <a:r>
              <a:rPr lang="en-US" dirty="0" err="1" smtClean="0"/>
              <a:t>Vesicol</a:t>
            </a:r>
            <a:r>
              <a:rPr lang="en-US" dirty="0" smtClean="0"/>
              <a:t> Chemical Corp. Superfund Site (1990s)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62" y="216256"/>
            <a:ext cx="3551214" cy="23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8866" y="6211669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Aerial Photograph of the </a:t>
            </a:r>
            <a:r>
              <a:rPr lang="en-US" dirty="0" err="1" smtClean="0"/>
              <a:t>Vesicol</a:t>
            </a:r>
            <a:r>
              <a:rPr lang="en-US" dirty="0" smtClean="0"/>
              <a:t> Chemical Corp. Superfund Site (2002)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511433"/>
            <a:ext cx="4295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1537" y="2787347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Aerial Photograph of the Velsicol Chemical Corp. Site (1975)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3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1975 Areal Photograph of </a:t>
            </a:r>
            <a:r>
              <a:rPr lang="en-US" sz="4000" dirty="0" err="1" smtClean="0"/>
              <a:t>Vesicol</a:t>
            </a:r>
            <a:r>
              <a:rPr lang="en-US" sz="4000" dirty="0" smtClean="0"/>
              <a:t> Compared to 2002 Photograph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3793"/>
          <a:stretch/>
        </p:blipFill>
        <p:spPr bwMode="auto">
          <a:xfrm>
            <a:off x="1676400" y="1981200"/>
            <a:ext cx="607602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8"/>
          <a:stretch/>
        </p:blipFill>
        <p:spPr bwMode="auto">
          <a:xfrm>
            <a:off x="1839686" y="2057400"/>
            <a:ext cx="300934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9286" y="58125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49030" y="1981200"/>
            <a:ext cx="0" cy="38100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1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Bibliography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Times New Roman"/>
                <a:cs typeface="Times New Roman"/>
              </a:rPr>
              <a:t>"MapQuest Maps - Map." MapQuest Maps - Driving Directions - Map. http://www.mapquest.com (accessed April 27, 2013). 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/>
                <a:cs typeface="Times New Roman"/>
              </a:rPr>
              <a:t>"</a:t>
            </a:r>
            <a:r>
              <a:rPr lang="en-US" sz="1400" dirty="0">
                <a:latin typeface="Times New Roman"/>
                <a:cs typeface="Times New Roman"/>
              </a:rPr>
              <a:t>Rescue Planning Report for Velsicol Chemical Corporation Superfund Site." </a:t>
            </a:r>
            <a:r>
              <a:rPr lang="en-US" sz="1400" dirty="0" err="1">
                <a:latin typeface="Times New Roman"/>
                <a:cs typeface="Times New Roman"/>
              </a:rPr>
              <a:t>Recognising</a:t>
            </a:r>
            <a:r>
              <a:rPr lang="en-US" sz="1400" dirty="0">
                <a:latin typeface="Times New Roman"/>
                <a:cs typeface="Times New Roman"/>
              </a:rPr>
              <a:t> the Past Looking into the Future. www.stlouismi.com/1/stlouis/files/VelsicolReportFinalJuly2004.pdf (accessed April 23, 2013). 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400" dirty="0">
                <a:latin typeface="Times New Roman"/>
                <a:cs typeface="Times New Roman"/>
              </a:rPr>
              <a:t>"Velsicol Chemical Corp. (Michigan) | Region 5 Cleanup Sites | US EPA." US Environmental Protection Agency. http://www.epa.gov/region5/cleanup/velsicolmichigan/ (accessed April 23, 2013). 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400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en" sz="1400" dirty="0">
                <a:solidFill>
                  <a:srgbClr val="000000"/>
                </a:solidFill>
                <a:latin typeface="Times New Roman"/>
                <a:cs typeface="Times New Roman"/>
              </a:rPr>
              <a:t>McMacken, David, </a:t>
            </a:r>
            <a:r>
              <a:rPr lang="en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History by Decades</a:t>
            </a:r>
            <a:r>
              <a:rPr lang="en" sz="1400" dirty="0">
                <a:solidFill>
                  <a:srgbClr val="000000"/>
                </a:solidFill>
                <a:latin typeface="Times New Roman"/>
                <a:cs typeface="Times New Roman"/>
              </a:rPr>
              <a:t>. 2005-2013. http://</a:t>
            </a:r>
            <a:r>
              <a:rPr lang="en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www.stlouismi.com/1/stlouis/history</a:t>
            </a:r>
            <a:r>
              <a:rPr lang="en" sz="1400" dirty="0">
                <a:solidFill>
                  <a:srgbClr val="000000"/>
                </a:solidFill>
                <a:latin typeface="Times New Roman"/>
                <a:cs typeface="Times New Roman"/>
              </a:rPr>
              <a:t>_by_decades.asp (Accessed April 8, 2013). 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Author Unknown, </a:t>
            </a:r>
            <a:r>
              <a:rPr lang="en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Pine River Superfund Citizen Task Force, </a:t>
            </a:r>
            <a:r>
              <a:rPr lang="en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2010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  <a:hlinkClick r:id="rId2"/>
              </a:rPr>
              <a:t>http://pinerivercag.org/node/3</a:t>
            </a:r>
            <a:endParaRPr lang="en-US" sz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(Accessed April 23, 2013)</a:t>
            </a:r>
          </a:p>
          <a:p>
            <a:pPr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Times New Roman"/>
              <a:cs typeface="Times New Roman"/>
              <a:hlinkClick r:id="rId2"/>
            </a:endParaRPr>
          </a:p>
          <a:p>
            <a:pPr lvl="0">
              <a:spcBef>
                <a:spcPts val="0"/>
              </a:spcBef>
              <a:buNone/>
            </a:pPr>
            <a:endParaRPr lang="en" sz="1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3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Michigan Chemical Company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Formed in 1935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Manufactured DDT during the 1930s and 1940s</a:t>
            </a:r>
          </a:p>
          <a:p>
            <a:pPr marL="1371600" lvl="2" indent="-381000" rtl="0"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 dirty="0"/>
              <a:t>More on that later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Bought out in 1960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3525017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Velsicol Chemical Company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Bought Michigan Chemical Company in the 1960s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1973 mix up of fire suppressant (containing PBB) and cattle feed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News of chemical mix-up caused DNR to fine Velsicol, and the St. Louis plant was closed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Plant site was capped with clay, and everything was wrapped up... or so they though</a:t>
            </a:r>
          </a:p>
        </p:txBody>
      </p:sp>
      <p:sp>
        <p:nvSpPr>
          <p:cNvPr id="37" name="Shape 37"/>
          <p:cNvSpPr/>
          <p:nvPr/>
        </p:nvSpPr>
        <p:spPr>
          <a:xfrm>
            <a:off x="6264425" y="369888"/>
            <a:ext cx="2133600" cy="95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731194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Contamination in the Pine River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1994, Pine River was detected as being contaminated with DDT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US EPA investigated, and discovered that the contamination was widespread and a serious risk to the community</a:t>
            </a:r>
          </a:p>
          <a:p>
            <a:endParaRPr lang="en"/>
          </a:p>
        </p:txBody>
      </p:sp>
      <p:sp>
        <p:nvSpPr>
          <p:cNvPr id="44" name="Shape 44"/>
          <p:cNvSpPr/>
          <p:nvPr/>
        </p:nvSpPr>
        <p:spPr>
          <a:xfrm>
            <a:off x="4397279" y="3957622"/>
            <a:ext cx="3740464" cy="24828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23722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819400" y="2646494"/>
            <a:ext cx="6324600" cy="4191000"/>
          </a:xfrm>
          <a:prstGeom prst="rect">
            <a:avLst/>
          </a:pr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Clean up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The discovery of the contamination on Velsicol Chemical Company property and the discovery of the Pine River contamination forced the city to take action make St. Louis contamination free again. </a:t>
            </a:r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0598058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Environmental Protection Agency 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EPA worked closely with St. Louis to help guide and fund the clean up.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 1982, the EPA made a deal with Velsicol to relieve them of responsibility for further damages. 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Together, the DNR and EPA dismantled Velsicol, carrying out contaminated pieces to be buried. </a:t>
            </a:r>
          </a:p>
        </p:txBody>
      </p:sp>
    </p:spTree>
    <p:extLst>
      <p:ext uri="{BB962C8B-B14F-4D97-AF65-F5344CB8AC3E}">
        <p14:creationId xmlns:p14="http://schemas.microsoft.com/office/powerpoint/2010/main" val="415119477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Pine River Superfund Citizens Task Force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Established in December, 1997, as a local branch of the EPA. 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Their goal was to clean up Pine River and keep it clean and safe for St. Louis citizens </a:t>
            </a:r>
          </a:p>
        </p:txBody>
      </p:sp>
      <p:sp>
        <p:nvSpPr>
          <p:cNvPr id="64" name="Shape 64"/>
          <p:cNvSpPr/>
          <p:nvPr/>
        </p:nvSpPr>
        <p:spPr>
          <a:xfrm>
            <a:off x="838200" y="4038600"/>
            <a:ext cx="7815257" cy="24349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11670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15325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Pine River Superfund Citizens Task Force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 1999, the task force was granted $50,000 from the EPA to assist in the Pine River clean up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task force is actively working to keep the river safe by having monthly meetings with citizens &amp; environmental officials </a:t>
            </a:r>
          </a:p>
        </p:txBody>
      </p:sp>
      <p:sp>
        <p:nvSpPr>
          <p:cNvPr id="71" name="Shape 71"/>
          <p:cNvSpPr/>
          <p:nvPr/>
        </p:nvSpPr>
        <p:spPr>
          <a:xfrm>
            <a:off x="5181599" y="4648200"/>
            <a:ext cx="2989401" cy="17371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379689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Water and Wastewater Department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The St. Louis Water and Wastewater Department played an important role on the safety of the drinking water in St. Louis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Their main priority after the contamination is making sure the city has clean drinking water to its citizens 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The Water and Wastewater Department helped ensure clean drinking water by filing a lawsuit against Velsicol to pay for the damages to the wells and ensure future clean water </a:t>
            </a:r>
          </a:p>
        </p:txBody>
      </p:sp>
    </p:spTree>
    <p:extLst>
      <p:ext uri="{BB962C8B-B14F-4D97-AF65-F5344CB8AC3E}">
        <p14:creationId xmlns:p14="http://schemas.microsoft.com/office/powerpoint/2010/main" val="2401447089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631</Words>
  <Application>Microsoft Office PowerPoint</Application>
  <PresentationFormat>On-screen Show (4:3)</PresentationFormat>
  <Paragraphs>63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Chemicals in the Pine: The Contaminated story of St. Louis, Michigan</vt:lpstr>
      <vt:lpstr>Michigan Chemical Company</vt:lpstr>
      <vt:lpstr>Velsicol Chemical Company</vt:lpstr>
      <vt:lpstr>Contamination in the Pine River</vt:lpstr>
      <vt:lpstr>Clean up</vt:lpstr>
      <vt:lpstr>Environmental Protection Agency </vt:lpstr>
      <vt:lpstr>Pine River Superfund Citizens Task Force </vt:lpstr>
      <vt:lpstr>Pine River Superfund Citizens Task Force </vt:lpstr>
      <vt:lpstr>Water and Wastewater Department </vt:lpstr>
      <vt:lpstr>Vesicol Chemical Corp Superfund Site -53 Acers-  </vt:lpstr>
      <vt:lpstr>Public School Locations</vt:lpstr>
      <vt:lpstr>Recreation Area Diagram, illustrating the site’s connection with area schools and recreation facilities </vt:lpstr>
      <vt:lpstr> Composite Land Use  Map: The Chemical Corporation Superfund Site and the City of St. Louis </vt:lpstr>
      <vt:lpstr>Birds Eye Photograph of Superfund Site (1970)</vt:lpstr>
      <vt:lpstr>1975 Areal Photograph of Vesicol Compared to 2002 Photograph</vt:lpstr>
      <vt:lpstr>Bibliography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Fremion, Brittany</cp:lastModifiedBy>
  <cp:revision>16</cp:revision>
  <dcterms:created xsi:type="dcterms:W3CDTF">2013-04-22T19:46:07Z</dcterms:created>
  <dcterms:modified xsi:type="dcterms:W3CDTF">2013-04-30T16:49:34Z</dcterms:modified>
</cp:coreProperties>
</file>